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302" r:id="rId3"/>
    <p:sldId id="286" r:id="rId4"/>
    <p:sldId id="287" r:id="rId5"/>
    <p:sldId id="298" r:id="rId6"/>
    <p:sldId id="301" r:id="rId7"/>
    <p:sldId id="300" r:id="rId8"/>
    <p:sldId id="299" r:id="rId9"/>
    <p:sldId id="288" r:id="rId10"/>
    <p:sldId id="297" r:id="rId11"/>
    <p:sldId id="296" r:id="rId12"/>
    <p:sldId id="273" r:id="rId13"/>
    <p:sldId id="275" r:id="rId14"/>
    <p:sldId id="276" r:id="rId15"/>
    <p:sldId id="270" r:id="rId16"/>
    <p:sldId id="277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DB3"/>
    <a:srgbClr val="1B14AC"/>
    <a:srgbClr val="0A1AB6"/>
    <a:srgbClr val="0B1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5" autoAdjust="0"/>
  </p:normalViewPr>
  <p:slideViewPr>
    <p:cSldViewPr snapToGrid="0">
      <p:cViewPr varScale="1">
        <p:scale>
          <a:sx n="109" d="100"/>
          <a:sy n="109" d="100"/>
        </p:scale>
        <p:origin x="6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5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16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5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28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6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05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4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6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8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6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7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7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6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CB696-FACE-45DA-90C4-1C345E48730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A1DE8A-1134-428E-B20C-BEA985149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5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024" y="1504507"/>
            <a:ext cx="10449880" cy="1839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Всероссийская акция </a:t>
            </a:r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«Неделя без турникетов» 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как площадка для развития промышленного туризма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537" y="4179209"/>
            <a:ext cx="10133881" cy="303540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Дорохин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Нефедович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Председателя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Омского регионального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</a:p>
          <a:p>
            <a:pPr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«Союз машиностроителей России»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0A1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A1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ХХIII Сибирский промышленно-инновационный </a:t>
            </a:r>
          </a:p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rgbClr val="0A1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«ПРОМТЕХЭКСПО – 2022»</a:t>
            </a:r>
          </a:p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rgbClr val="0A1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   12-14 апреля 2022 год</a:t>
            </a:r>
          </a:p>
          <a:p>
            <a:pPr algn="ctr">
              <a:spcBef>
                <a:spcPts val="0"/>
              </a:spcBef>
            </a:pPr>
            <a:endParaRPr lang="ru-RU" sz="2000" dirty="0" smtClean="0">
              <a:solidFill>
                <a:srgbClr val="0A1A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Omsko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13" y="270068"/>
            <a:ext cx="1399032" cy="123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6582" y="625678"/>
            <a:ext cx="795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Объединяем тех, кто создает будущее!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3024" y="1965960"/>
            <a:ext cx="9144000" cy="91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4179208"/>
            <a:ext cx="2341562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38" y="1450816"/>
            <a:ext cx="3005138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20" y="4205288"/>
            <a:ext cx="23717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235528"/>
            <a:ext cx="10530992" cy="17310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1B14AC"/>
                </a:solidFill>
              </a:rPr>
              <a:t>Итоги Недели без турникетов октябрь 2021</a:t>
            </a:r>
            <a:endParaRPr lang="ru-RU" sz="2800" dirty="0">
              <a:solidFill>
                <a:srgbClr val="1B14AC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1578279"/>
            <a:ext cx="10530992" cy="51134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Приняли участие работодателей   </a:t>
            </a:r>
            <a:r>
              <a:rPr lang="ru-RU" sz="2400" b="1" dirty="0" smtClean="0">
                <a:solidFill>
                  <a:srgbClr val="C00000"/>
                </a:solidFill>
              </a:rPr>
              <a:t>125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Зарегистрировались на сайте </a:t>
            </a:r>
            <a:r>
              <a:rPr lang="ru-RU" sz="2400" dirty="0" err="1" smtClean="0">
                <a:solidFill>
                  <a:schemeClr val="tx1"/>
                </a:solidFill>
              </a:rPr>
              <a:t>СоюзМашРоссии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23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Участников всего </a:t>
            </a:r>
            <a:r>
              <a:rPr lang="ru-RU" sz="2400" b="1" dirty="0" smtClean="0">
                <a:solidFill>
                  <a:srgbClr val="C00000"/>
                </a:solidFill>
              </a:rPr>
              <a:t>12800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Участников экскурсий в </a:t>
            </a:r>
            <a:r>
              <a:rPr lang="ru-RU" sz="2400" b="1" dirty="0" smtClean="0">
                <a:solidFill>
                  <a:srgbClr val="C00000"/>
                </a:solidFill>
              </a:rPr>
              <a:t>очном</a:t>
            </a:r>
            <a:r>
              <a:rPr lang="ru-RU" sz="2400" dirty="0" smtClean="0">
                <a:solidFill>
                  <a:schemeClr val="tx1"/>
                </a:solidFill>
              </a:rPr>
              <a:t> формате  всего – </a:t>
            </a:r>
            <a:r>
              <a:rPr lang="ru-RU" sz="2400" b="1" dirty="0" smtClean="0">
                <a:solidFill>
                  <a:srgbClr val="C00000"/>
                </a:solidFill>
              </a:rPr>
              <a:t>5955</a:t>
            </a:r>
            <a:r>
              <a:rPr lang="ru-RU" sz="2400" dirty="0" smtClean="0">
                <a:solidFill>
                  <a:schemeClr val="tx1"/>
                </a:solidFill>
              </a:rPr>
              <a:t>,  Омск -</a:t>
            </a:r>
            <a:r>
              <a:rPr lang="ru-RU" sz="2400" b="1" dirty="0" smtClean="0">
                <a:solidFill>
                  <a:srgbClr val="C00000"/>
                </a:solidFill>
              </a:rPr>
              <a:t>3638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Заочное родительское собрание 12.10.21 – 2243. Участники </a:t>
            </a:r>
            <a:r>
              <a:rPr lang="ru-RU" sz="2400" dirty="0" err="1" smtClean="0">
                <a:solidFill>
                  <a:schemeClr val="tx1"/>
                </a:solidFill>
              </a:rPr>
              <a:t>Омсктрасмаш</a:t>
            </a:r>
            <a:r>
              <a:rPr lang="ru-RU" sz="2400" dirty="0" smtClean="0">
                <a:solidFill>
                  <a:schemeClr val="tx1"/>
                </a:solidFill>
              </a:rPr>
              <a:t>, РЖД, ЦКБА, </a:t>
            </a:r>
            <a:r>
              <a:rPr lang="ru-RU" sz="2400" dirty="0" err="1" smtClean="0">
                <a:solidFill>
                  <a:schemeClr val="tx1"/>
                </a:solidFill>
              </a:rPr>
              <a:t>Кордиант</a:t>
            </a:r>
            <a:r>
              <a:rPr lang="ru-RU" sz="2400" dirty="0" smtClean="0">
                <a:solidFill>
                  <a:schemeClr val="tx1"/>
                </a:solidFill>
              </a:rPr>
              <a:t>-Восток, ОМО им. Баранова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Прошли профессиональные пробы - </a:t>
            </a:r>
            <a:r>
              <a:rPr lang="ru-RU" sz="2400" b="1" dirty="0" smtClean="0">
                <a:solidFill>
                  <a:srgbClr val="C00000"/>
                </a:solidFill>
              </a:rPr>
              <a:t>1350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36" y="104775"/>
            <a:ext cx="1176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1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rgbClr val="110DB3"/>
                </a:solidFill>
              </a:rPr>
              <a:t>Всероссийская акция «Неделя без турникетов»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>
                <a:solidFill>
                  <a:srgbClr val="110DB3"/>
                </a:solidFill>
              </a:rPr>
              <a:t>Музеи</a:t>
            </a:r>
          </a:p>
          <a:p>
            <a:r>
              <a:rPr lang="ru-RU" sz="3600" dirty="0" smtClean="0">
                <a:solidFill>
                  <a:srgbClr val="110DB3"/>
                </a:solidFill>
              </a:rPr>
              <a:t>Производственные цеха</a:t>
            </a:r>
          </a:p>
          <a:p>
            <a:r>
              <a:rPr lang="ru-RU" sz="3600" dirty="0" smtClean="0">
                <a:solidFill>
                  <a:srgbClr val="110DB3"/>
                </a:solidFill>
              </a:rPr>
              <a:t>Ресурсный центр, лаборатории</a:t>
            </a:r>
          </a:p>
          <a:p>
            <a:r>
              <a:rPr lang="ru-RU" sz="3600" dirty="0" smtClean="0">
                <a:solidFill>
                  <a:srgbClr val="110DB3"/>
                </a:solidFill>
              </a:rPr>
              <a:t>Профессиональные пробы</a:t>
            </a:r>
          </a:p>
          <a:p>
            <a:r>
              <a:rPr lang="ru-RU" sz="3600" dirty="0" smtClean="0">
                <a:solidFill>
                  <a:srgbClr val="110DB3"/>
                </a:solidFill>
              </a:rPr>
              <a:t>День открытых  дверей</a:t>
            </a:r>
          </a:p>
          <a:p>
            <a:r>
              <a:rPr lang="ru-RU" sz="3600" dirty="0" smtClean="0">
                <a:solidFill>
                  <a:srgbClr val="110DB3"/>
                </a:solidFill>
              </a:rPr>
              <a:t>Мастер-класс</a:t>
            </a:r>
          </a:p>
          <a:p>
            <a:r>
              <a:rPr lang="ru-RU" sz="3600" dirty="0" smtClean="0">
                <a:solidFill>
                  <a:srgbClr val="110DB3"/>
                </a:solidFill>
              </a:rPr>
              <a:t>Профессиональный </a:t>
            </a:r>
            <a:r>
              <a:rPr lang="ru-RU" sz="3600" dirty="0" err="1" smtClean="0">
                <a:solidFill>
                  <a:srgbClr val="110DB3"/>
                </a:solidFill>
              </a:rPr>
              <a:t>квиз</a:t>
            </a:r>
            <a:endParaRPr lang="ru-RU" sz="3600" dirty="0" smtClean="0">
              <a:solidFill>
                <a:srgbClr val="110DB3"/>
              </a:solidFill>
            </a:endParaRPr>
          </a:p>
          <a:p>
            <a:endParaRPr lang="ru-RU" sz="3600" dirty="0">
              <a:solidFill>
                <a:srgbClr val="110DB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1" y="177512"/>
            <a:ext cx="1176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5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Всероссийская акция «Неделя без турникетов»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6" y="393515"/>
            <a:ext cx="117633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" y="2190528"/>
            <a:ext cx="5126183" cy="356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37336" y="4572001"/>
            <a:ext cx="5967131" cy="194153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Октябрь 2020 приняло участие 1 предприятие (ОМО им. Баранова)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Октябрь 2021 в Омске 21 предприятие и организации провели более 100 экскурсий в ОЧНОМ формате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Апрель 2022 более 40 предприятий принимают экскурсии в очном формате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49" y="1551700"/>
            <a:ext cx="51816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Будущее за молодыми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630448" cy="3880773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3" y="500393"/>
            <a:ext cx="117633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нбт осень 2021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2" y="2154475"/>
            <a:ext cx="4125630" cy="28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8" y="1500320"/>
            <a:ext cx="392588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Неделя без турникетов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1" y="607271"/>
            <a:ext cx="117633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5" y="1572316"/>
            <a:ext cx="5514109" cy="37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4" y="1872942"/>
            <a:ext cx="4933662" cy="38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2464"/>
            <a:ext cx="8596668" cy="85673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без турникетов: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536193"/>
            <a:ext cx="10609534" cy="4505170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 smtClean="0">
                <a:solidFill>
                  <a:srgbClr val="11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Неделе без турникетов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 более 50% школ города Омска и часть школ сельских районов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площадок предприятий, т.к. желающих  гораздо больше</a:t>
            </a:r>
          </a:p>
          <a:p>
            <a:r>
              <a:rPr lang="ru-RU" sz="4000" dirty="0" smtClean="0">
                <a:solidFill>
                  <a:srgbClr val="11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без турникетов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популярна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большие потенциальные возможности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0" y="191889"/>
            <a:ext cx="117663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683" y="914400"/>
            <a:ext cx="8894617" cy="1425038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Объединяем тех, кто создает будущее!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047332">
            <a:off x="600508" y="2166779"/>
            <a:ext cx="8596668" cy="1784032"/>
          </a:xfrm>
        </p:spPr>
        <p:txBody>
          <a:bodyPr>
            <a:normAutofit fontScale="55000" lnSpcReduction="20000"/>
          </a:bodyPr>
          <a:lstStyle/>
          <a:p>
            <a:r>
              <a:rPr lang="ru-RU" sz="7700" dirty="0" smtClean="0">
                <a:solidFill>
                  <a:srgbClr val="C00000"/>
                </a:solidFill>
              </a:rPr>
              <a:t>СПАСИБО ЗА РАБОТУ!</a:t>
            </a:r>
          </a:p>
          <a:p>
            <a:pPr marL="0" indent="0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77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77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9" y="696232"/>
            <a:ext cx="117633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7610" y="4811586"/>
            <a:ext cx="94646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Дорохин</a:t>
            </a:r>
            <a:r>
              <a:rPr lang="ru-RU" sz="2400" dirty="0"/>
              <a:t> Владимир Нефедович</a:t>
            </a:r>
            <a:r>
              <a:rPr lang="ru-RU" sz="2400" dirty="0" smtClean="0"/>
              <a:t>,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i="1" dirty="0"/>
              <a:t>Первый заместитель </a:t>
            </a:r>
            <a:r>
              <a:rPr lang="ru-RU" i="1" dirty="0" smtClean="0"/>
              <a:t>Председателя </a:t>
            </a:r>
            <a:r>
              <a:rPr lang="ru-RU" i="1" dirty="0"/>
              <a:t>Омского регионального отделения </a:t>
            </a:r>
          </a:p>
          <a:p>
            <a:r>
              <a:rPr lang="ru-RU" i="1" dirty="0"/>
              <a:t>«Союз машиностроителей России</a:t>
            </a:r>
            <a:r>
              <a:rPr lang="ru-RU" i="1" dirty="0" smtClean="0"/>
              <a:t>»</a:t>
            </a:r>
          </a:p>
          <a:p>
            <a:endParaRPr lang="ru-RU" i="1" dirty="0"/>
          </a:p>
          <a:p>
            <a:r>
              <a:rPr lang="ru-RU" dirty="0"/>
              <a:t>т.8(3812) </a:t>
            </a:r>
            <a:r>
              <a:rPr lang="ru-RU" dirty="0" smtClean="0"/>
              <a:t>39-31-46, </a:t>
            </a:r>
            <a:r>
              <a:rPr lang="ru-RU" dirty="0"/>
              <a:t>сот. </a:t>
            </a:r>
            <a:r>
              <a:rPr lang="ru-RU" dirty="0" smtClean="0"/>
              <a:t>+7903 927 0745</a:t>
            </a:r>
            <a:r>
              <a:rPr lang="ru-RU" dirty="0"/>
              <a:t>, e-</a:t>
            </a:r>
            <a:r>
              <a:rPr lang="ru-RU" dirty="0" err="1"/>
              <a:t>mail</a:t>
            </a:r>
            <a:r>
              <a:rPr lang="ru-RU" dirty="0"/>
              <a:t>: omsksoyuzmash@mail.ru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4550911"/>
            <a:ext cx="3172691" cy="210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0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024" y="1504507"/>
            <a:ext cx="10449880" cy="1839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Всероссийская акция </a:t>
            </a:r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«Неделя без турникетов» </a:t>
            </a: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как площадка для развития промышленного туризма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537" y="4179209"/>
            <a:ext cx="10133881" cy="303540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0A1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A1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ХХIII Сибирский промышленно-инновационный </a:t>
            </a:r>
          </a:p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rgbClr val="0A1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«ПРОМТЕХЭКСПО – 2022»</a:t>
            </a:r>
          </a:p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rgbClr val="0A1A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   12-14 апреля 2022 год</a:t>
            </a:r>
          </a:p>
          <a:p>
            <a:pPr algn="ctr">
              <a:spcBef>
                <a:spcPts val="0"/>
              </a:spcBef>
            </a:pPr>
            <a:endParaRPr lang="ru-RU" sz="2000" dirty="0" smtClean="0">
              <a:solidFill>
                <a:srgbClr val="0A1A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Omsko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13" y="270068"/>
            <a:ext cx="1399032" cy="123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6582" y="625678"/>
            <a:ext cx="795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B1F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Объединяем тех, кто создает будущее!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3024" y="1965960"/>
            <a:ext cx="9144000" cy="914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38" y="1450816"/>
            <a:ext cx="3005138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Неделя без турникет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33461" cy="1331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Всероссийская акция </a:t>
            </a: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>
                <a:solidFill>
                  <a:srgbClr val="002060"/>
                </a:solidFill>
              </a:rPr>
              <a:t>Неделя без турникетов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апрель, октябрь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147" y="2154477"/>
            <a:ext cx="11283313" cy="402069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Включена в Комплексный План </a:t>
            </a:r>
            <a:r>
              <a:rPr lang="ru-RU" sz="2800" b="1" i="1" dirty="0" err="1">
                <a:solidFill>
                  <a:srgbClr val="FF0000"/>
                </a:solidFill>
              </a:rPr>
              <a:t>профориентационных</a:t>
            </a:r>
            <a:r>
              <a:rPr lang="ru-RU" sz="2800" b="1" i="1" dirty="0">
                <a:solidFill>
                  <a:srgbClr val="FF0000"/>
                </a:solidFill>
              </a:rPr>
              <a:t> мероприятий Омской области</a:t>
            </a:r>
          </a:p>
          <a:p>
            <a:r>
              <a:rPr lang="ru-RU" sz="2800" i="1" dirty="0">
                <a:solidFill>
                  <a:srgbClr val="1B14AC"/>
                </a:solidFill>
              </a:rPr>
              <a:t>Создан региональный оргкомитет по подготовке и проведению </a:t>
            </a:r>
            <a:r>
              <a:rPr lang="ru-RU" sz="2800" i="1" dirty="0" smtClean="0">
                <a:solidFill>
                  <a:srgbClr val="1B14AC"/>
                </a:solidFill>
              </a:rPr>
              <a:t>НБТ </a:t>
            </a:r>
            <a:r>
              <a:rPr lang="ru-RU" sz="1600" i="1" dirty="0" smtClean="0">
                <a:solidFill>
                  <a:srgbClr val="1B14AC"/>
                </a:solidFill>
              </a:rPr>
              <a:t>(председатель И.П. </a:t>
            </a:r>
            <a:r>
              <a:rPr lang="ru-RU" sz="1600" i="1" dirty="0" err="1" smtClean="0">
                <a:solidFill>
                  <a:srgbClr val="1B14AC"/>
                </a:solidFill>
              </a:rPr>
              <a:t>Варнавская</a:t>
            </a:r>
            <a:r>
              <a:rPr lang="ru-RU" sz="1600" i="1" dirty="0" smtClean="0">
                <a:solidFill>
                  <a:srgbClr val="1B14AC"/>
                </a:solidFill>
              </a:rPr>
              <a:t>, заместители В.И. Белов, В.Н. </a:t>
            </a:r>
            <a:r>
              <a:rPr lang="ru-RU" sz="1600" i="1" dirty="0" err="1" smtClean="0">
                <a:solidFill>
                  <a:srgbClr val="1B14AC"/>
                </a:solidFill>
              </a:rPr>
              <a:t>Дорохин</a:t>
            </a:r>
            <a:r>
              <a:rPr lang="ru-RU" sz="1600" i="1" dirty="0" smtClean="0">
                <a:solidFill>
                  <a:srgbClr val="1B14AC"/>
                </a:solidFill>
              </a:rPr>
              <a:t>)</a:t>
            </a:r>
          </a:p>
          <a:p>
            <a:r>
              <a:rPr lang="ru-RU" sz="2800" i="1" dirty="0" smtClean="0">
                <a:solidFill>
                  <a:srgbClr val="1B14AC"/>
                </a:solidFill>
              </a:rPr>
              <a:t>Участникам предложено руководствоваться Методическими рекомендациями Союза машиностроителей России</a:t>
            </a:r>
            <a:endParaRPr lang="ru-RU" sz="2800" i="1" dirty="0">
              <a:solidFill>
                <a:srgbClr val="1B14AC"/>
              </a:solidFill>
            </a:endParaRPr>
          </a:p>
          <a:p>
            <a:endParaRPr lang="ru-RU" sz="2800" i="1" dirty="0" smtClean="0">
              <a:solidFill>
                <a:srgbClr val="1B14A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8" y="326139"/>
            <a:ext cx="1176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71039" cy="906049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Участники и итоги Недели без турникетов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октябрь 2021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8175"/>
            <a:ext cx="10366718" cy="49603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-Филиал АО ОДК – ОМО им. П.И. </a:t>
            </a:r>
            <a:r>
              <a:rPr lang="ru-RU" sz="2400" dirty="0" smtClean="0">
                <a:solidFill>
                  <a:schemeClr val="tx1"/>
                </a:solidFill>
              </a:rPr>
              <a:t>Баранова  </a:t>
            </a:r>
            <a:r>
              <a:rPr lang="ru-RU" sz="2400" b="1" dirty="0" smtClean="0">
                <a:solidFill>
                  <a:srgbClr val="FF0000"/>
                </a:solidFill>
              </a:rPr>
              <a:t>243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-АО «Центральное конструкторское бюро автоматики</a:t>
            </a:r>
            <a:r>
              <a:rPr lang="ru-RU" sz="2400" b="1" dirty="0" smtClean="0">
                <a:solidFill>
                  <a:schemeClr val="tx1"/>
                </a:solidFill>
              </a:rPr>
              <a:t>»  </a:t>
            </a:r>
            <a:r>
              <a:rPr lang="ru-RU" sz="2400" b="1" dirty="0" smtClean="0">
                <a:solidFill>
                  <a:srgbClr val="FF0000"/>
                </a:solidFill>
              </a:rPr>
              <a:t>63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-АО «ОНИИП</a:t>
            </a:r>
            <a:r>
              <a:rPr lang="ru-RU" sz="2400" dirty="0" smtClean="0">
                <a:solidFill>
                  <a:schemeClr val="tx1"/>
                </a:solidFill>
              </a:rPr>
              <a:t>»   </a:t>
            </a:r>
            <a:r>
              <a:rPr lang="ru-RU" sz="2400" b="1" dirty="0" smtClean="0">
                <a:solidFill>
                  <a:srgbClr val="C00000"/>
                </a:solidFill>
              </a:rPr>
              <a:t>404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-АО «</a:t>
            </a:r>
            <a:r>
              <a:rPr lang="ru-RU" sz="2400" dirty="0" err="1">
                <a:solidFill>
                  <a:schemeClr val="tx1"/>
                </a:solidFill>
              </a:rPr>
              <a:t>Омсктрансмаш</a:t>
            </a:r>
            <a:r>
              <a:rPr lang="ru-RU" sz="2400" dirty="0" smtClean="0">
                <a:solidFill>
                  <a:schemeClr val="tx1"/>
                </a:solidFill>
              </a:rPr>
              <a:t>»  </a:t>
            </a:r>
            <a:r>
              <a:rPr lang="ru-RU" sz="2400" b="1" dirty="0" smtClean="0">
                <a:solidFill>
                  <a:srgbClr val="C00000"/>
                </a:solidFill>
              </a:rPr>
              <a:t>90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-Омское территориальное управление Западно-Сибирской железной </a:t>
            </a:r>
            <a:r>
              <a:rPr lang="ru-RU" sz="2400" dirty="0" smtClean="0">
                <a:solidFill>
                  <a:schemeClr val="tx1"/>
                </a:solidFill>
              </a:rPr>
              <a:t>дороги  </a:t>
            </a:r>
            <a:r>
              <a:rPr lang="ru-RU" sz="2400" b="1" dirty="0" smtClean="0">
                <a:solidFill>
                  <a:srgbClr val="C00000"/>
                </a:solidFill>
              </a:rPr>
              <a:t>173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АО«Омскводоканал</a:t>
            </a:r>
            <a:r>
              <a:rPr lang="ru-RU" sz="2400" dirty="0" smtClean="0">
                <a:solidFill>
                  <a:schemeClr val="tx1"/>
                </a:solidFill>
              </a:rPr>
              <a:t>»   </a:t>
            </a:r>
            <a:r>
              <a:rPr lang="ru-RU" sz="2400" b="1" dirty="0" smtClean="0">
                <a:solidFill>
                  <a:srgbClr val="C00000"/>
                </a:solidFill>
              </a:rPr>
              <a:t>96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-ОАО «Омский аэропорт</a:t>
            </a:r>
            <a:r>
              <a:rPr lang="ru-RU" sz="2400" dirty="0" smtClean="0">
                <a:solidFill>
                  <a:schemeClr val="tx1"/>
                </a:solidFill>
              </a:rPr>
              <a:t>»   </a:t>
            </a:r>
            <a:r>
              <a:rPr lang="ru-RU" sz="2400" b="1" dirty="0" smtClean="0">
                <a:solidFill>
                  <a:srgbClr val="C00000"/>
                </a:solidFill>
              </a:rPr>
              <a:t>68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-Филиал ПАО ОДК </a:t>
            </a:r>
            <a:r>
              <a:rPr lang="ru-RU" sz="2400" dirty="0" smtClean="0">
                <a:solidFill>
                  <a:schemeClr val="tx1"/>
                </a:solidFill>
              </a:rPr>
              <a:t>Сатурн-ОМКБ  </a:t>
            </a:r>
            <a:r>
              <a:rPr lang="ru-RU" sz="2400" b="1" dirty="0" smtClean="0">
                <a:solidFill>
                  <a:srgbClr val="C00000"/>
                </a:solidFill>
              </a:rPr>
              <a:t>200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ОМГТУ  </a:t>
            </a:r>
            <a:r>
              <a:rPr lang="ru-RU" sz="2400" b="1" dirty="0" smtClean="0">
                <a:solidFill>
                  <a:srgbClr val="C00000"/>
                </a:solidFill>
              </a:rPr>
              <a:t>223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СИБАДИ   </a:t>
            </a:r>
            <a:r>
              <a:rPr lang="ru-RU" sz="2400" b="1" dirty="0" smtClean="0">
                <a:solidFill>
                  <a:srgbClr val="C00000"/>
                </a:solidFill>
              </a:rPr>
              <a:t>890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ОМГМУ   </a:t>
            </a:r>
            <a:r>
              <a:rPr lang="ru-RU" sz="2400" b="1" dirty="0" smtClean="0">
                <a:solidFill>
                  <a:srgbClr val="C00000"/>
                </a:solidFill>
              </a:rPr>
              <a:t>440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ОМГУПС  </a:t>
            </a:r>
            <a:r>
              <a:rPr lang="ru-RU" sz="2400" b="1" dirty="0" smtClean="0">
                <a:solidFill>
                  <a:srgbClr val="C00000"/>
                </a:solidFill>
              </a:rPr>
              <a:t>192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3" y="397474"/>
            <a:ext cx="1176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08200" cy="13208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Участники и итоги Недели без </a:t>
            </a:r>
            <a:r>
              <a:rPr lang="ru-RU" sz="3200" dirty="0">
                <a:solidFill>
                  <a:srgbClr val="002060"/>
                </a:solidFill>
              </a:rPr>
              <a:t>турникетов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октябрь 2021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90" y="1741118"/>
            <a:ext cx="10366718" cy="4913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-ПАО «Сатурн</a:t>
            </a:r>
            <a:r>
              <a:rPr lang="ru-RU" sz="2400" dirty="0" smtClean="0">
                <a:solidFill>
                  <a:schemeClr val="tx1"/>
                </a:solidFill>
              </a:rPr>
              <a:t>»  </a:t>
            </a:r>
            <a:r>
              <a:rPr lang="ru-RU" sz="2400" b="1" dirty="0" smtClean="0">
                <a:solidFill>
                  <a:srgbClr val="C00000"/>
                </a:solidFill>
              </a:rPr>
              <a:t>24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-АО «Сибирские приборы и системы</a:t>
            </a:r>
            <a:r>
              <a:rPr lang="ru-RU" sz="2400" dirty="0" smtClean="0">
                <a:solidFill>
                  <a:schemeClr val="tx1"/>
                </a:solidFill>
              </a:rPr>
              <a:t>»  </a:t>
            </a:r>
            <a:r>
              <a:rPr lang="ru-RU" sz="2400" b="1" dirty="0" smtClean="0">
                <a:solidFill>
                  <a:srgbClr val="C00000"/>
                </a:solidFill>
              </a:rPr>
              <a:t>26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-НПО «МИР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r>
              <a:rPr lang="ru-RU" sz="2400" b="1" dirty="0" smtClean="0">
                <a:solidFill>
                  <a:srgbClr val="C00000"/>
                </a:solidFill>
              </a:rPr>
              <a:t>40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-АО «Машиностроительное конструкторское бюро</a:t>
            </a:r>
            <a:r>
              <a:rPr lang="ru-RU" sz="2400" dirty="0" smtClean="0">
                <a:solidFill>
                  <a:schemeClr val="tx1"/>
                </a:solidFill>
              </a:rPr>
              <a:t>»  </a:t>
            </a:r>
            <a:r>
              <a:rPr lang="ru-RU" sz="2400" b="1" dirty="0" smtClean="0">
                <a:solidFill>
                  <a:srgbClr val="C00000"/>
                </a:solidFill>
              </a:rPr>
              <a:t>25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-АО «</a:t>
            </a:r>
            <a:r>
              <a:rPr lang="ru-RU" sz="2400" dirty="0" err="1">
                <a:solidFill>
                  <a:schemeClr val="tx1"/>
                </a:solidFill>
              </a:rPr>
              <a:t>Кордиант</a:t>
            </a:r>
            <a:r>
              <a:rPr lang="ru-RU" sz="2400" dirty="0">
                <a:solidFill>
                  <a:schemeClr val="tx1"/>
                </a:solidFill>
              </a:rPr>
              <a:t>-Восток</a:t>
            </a:r>
            <a:r>
              <a:rPr lang="ru-RU" sz="2400" dirty="0" smtClean="0">
                <a:solidFill>
                  <a:schemeClr val="tx1"/>
                </a:solidFill>
              </a:rPr>
              <a:t>»  </a:t>
            </a:r>
            <a:r>
              <a:rPr lang="ru-RU" sz="2400" b="1" dirty="0" smtClean="0">
                <a:solidFill>
                  <a:srgbClr val="C00000"/>
                </a:solidFill>
              </a:rPr>
              <a:t>30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-АО «Омск-пригород</a:t>
            </a:r>
            <a:r>
              <a:rPr lang="ru-RU" sz="2400" dirty="0" smtClean="0">
                <a:solidFill>
                  <a:schemeClr val="tx1"/>
                </a:solidFill>
              </a:rPr>
              <a:t>»  </a:t>
            </a:r>
            <a:r>
              <a:rPr lang="ru-RU" sz="2400" b="1" dirty="0" smtClean="0">
                <a:solidFill>
                  <a:srgbClr val="C00000"/>
                </a:solidFill>
              </a:rPr>
              <a:t>39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-Омский авиационный </a:t>
            </a:r>
            <a:r>
              <a:rPr lang="ru-RU" sz="2400" dirty="0" smtClean="0">
                <a:solidFill>
                  <a:schemeClr val="tx1"/>
                </a:solidFill>
              </a:rPr>
              <a:t>колледж  </a:t>
            </a:r>
            <a:r>
              <a:rPr lang="ru-RU" sz="2400" b="1" dirty="0" smtClean="0">
                <a:solidFill>
                  <a:srgbClr val="C00000"/>
                </a:solidFill>
              </a:rPr>
              <a:t>330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-Омский строительный </a:t>
            </a:r>
            <a:r>
              <a:rPr lang="ru-RU" sz="2400" dirty="0" smtClean="0">
                <a:solidFill>
                  <a:schemeClr val="tx1"/>
                </a:solidFill>
              </a:rPr>
              <a:t>колледж  </a:t>
            </a:r>
            <a:r>
              <a:rPr lang="ru-RU" sz="2400" b="1" dirty="0" smtClean="0">
                <a:solidFill>
                  <a:srgbClr val="C00000"/>
                </a:solidFill>
              </a:rPr>
              <a:t>39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-Омский автотранспортный </a:t>
            </a:r>
            <a:r>
              <a:rPr lang="ru-RU" sz="2400" dirty="0" smtClean="0">
                <a:solidFill>
                  <a:schemeClr val="tx1"/>
                </a:solidFill>
              </a:rPr>
              <a:t>колледж  </a:t>
            </a:r>
            <a:r>
              <a:rPr lang="ru-RU" sz="2400" b="1" dirty="0" smtClean="0">
                <a:solidFill>
                  <a:srgbClr val="C00000"/>
                </a:solidFill>
              </a:rPr>
              <a:t>40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3" y="397474"/>
            <a:ext cx="1176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9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59554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Участники  Недели без турникетов  апрель 2022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90" y="1324574"/>
            <a:ext cx="10366718" cy="53298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-ОМГТУ, ОМГУПС, СИБАДИ, ОМГМА,  Омский авиационный колледж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АО «</a:t>
            </a:r>
            <a:r>
              <a:rPr lang="ru-RU" sz="2400" dirty="0" err="1">
                <a:solidFill>
                  <a:schemeClr val="tx1"/>
                </a:solidFill>
              </a:rPr>
              <a:t>Омсктрансмаш</a:t>
            </a:r>
            <a:r>
              <a:rPr lang="ru-RU" sz="2400" dirty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АО «Высокие Технологии»;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Филиал АО «ОДК» «ОМО им. П.И. Баранова»;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АО «Сибирские приборы и системы»;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АО НПП «Эталон»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АО ОНИИП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АО ЦКБА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ПАО «Сатурн»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Омское территориальное управление Западно-Сибирской железной дороги;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Филиал ПАО ОДК Сатурн – ОМКБ; АО Машиностроительное КБ;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 Полет – филиал ГКНПЦ им. Хруничева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ЗАО «Завод </a:t>
            </a:r>
            <a:r>
              <a:rPr lang="ru-RU" sz="2400" dirty="0" err="1">
                <a:solidFill>
                  <a:schemeClr val="tx1"/>
                </a:solidFill>
              </a:rPr>
              <a:t>Сибгазстройдеталь</a:t>
            </a:r>
            <a:r>
              <a:rPr lang="ru-RU" sz="2400" dirty="0">
                <a:solidFill>
                  <a:schemeClr val="tx1"/>
                </a:solidFill>
              </a:rPr>
              <a:t>»; ЗАО ОМЗИТ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НПП «</a:t>
            </a:r>
            <a:r>
              <a:rPr lang="ru-RU" sz="2400" dirty="0" err="1">
                <a:solidFill>
                  <a:schemeClr val="tx1"/>
                </a:solidFill>
              </a:rPr>
              <a:t>Спецтех</a:t>
            </a:r>
            <a:r>
              <a:rPr lang="ru-RU" sz="2400" dirty="0">
                <a:solidFill>
                  <a:schemeClr val="tx1"/>
                </a:solidFill>
              </a:rPr>
              <a:t>»;  НПЦ «ПРОМТЕХ» ; НПО «Мир»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АО НТК «Криогенная техника»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ГК «Титан»; АО «</a:t>
            </a:r>
            <a:r>
              <a:rPr lang="ru-RU" sz="2400" dirty="0" err="1">
                <a:solidFill>
                  <a:schemeClr val="tx1"/>
                </a:solidFill>
              </a:rPr>
              <a:t>Полиом</a:t>
            </a:r>
            <a:r>
              <a:rPr lang="ru-RU" sz="2400" smtClean="0">
                <a:solidFill>
                  <a:schemeClr val="tx1"/>
                </a:solidFill>
              </a:rPr>
              <a:t>»; </a:t>
            </a:r>
            <a:r>
              <a:rPr lang="ru-RU" sz="2400" dirty="0" err="1">
                <a:solidFill>
                  <a:schemeClr val="tx1"/>
                </a:solidFill>
              </a:rPr>
              <a:t>Омскнефтехимпроект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Медицинские учреждения.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3" y="397474"/>
            <a:ext cx="1176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0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974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При участии и поддержке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90" y="1324574"/>
            <a:ext cx="10366718" cy="5329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Министерство труда и социального развития Омской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Союз работодателей Омской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Омское РО Союза машиностроителей России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Министерство образования Омской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Министерство промышленности, связи, цифрового и научно-технического развития Омской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Центр профессиональной ориентации и психологической поддержки населения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Федерация омских профсоюзов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Министерство здравоохранения Омской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Министерство сельского хозяйства и продовольствия Омской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Министерство строительства, транспорта и дорожного хозяйства Омской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Министерство региональной политики и массовых коммуникаций Омской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Департамент образования Администрации города Омска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Омская областная научная библиотека им. А.С. Пушкина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3" y="397474"/>
            <a:ext cx="1176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2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Профессиональное разнообразие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47" y="1678488"/>
            <a:ext cx="10366718" cy="48381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Выпускаемая </a:t>
            </a:r>
            <a:r>
              <a:rPr lang="ru-RU" sz="2400" dirty="0">
                <a:solidFill>
                  <a:srgbClr val="C00000"/>
                </a:solidFill>
              </a:rPr>
              <a:t>продукция: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оборонного  назначения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нефтегазовое оборудование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энергетическое оборудование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приборостроение, радиоэлектроника, средства связи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медицинское приборостроение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оборудование и изделия  для атомной промышленности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оборудование и изделия для авиационной промышленности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Изделия и приборы для космической промышленности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техника для МЧС и Арктики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Оборудование для пищевой промышленности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сельхозмашиностроение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транспортное машиностроение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Автоматизированные линии и системы управления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метрологическое оборудование и приборы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металлоконструкции (мосты, здания и сооружения и т.д</a:t>
            </a:r>
            <a:r>
              <a:rPr lang="ru-RU" sz="2400" dirty="0" smtClean="0">
                <a:solidFill>
                  <a:schemeClr val="tx1"/>
                </a:solidFill>
              </a:rPr>
              <a:t>.)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Другие отрасли: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Транспорт, здравоохранение, нефтехимия, пищевая промышленность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3" y="397474"/>
            <a:ext cx="1176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5" y="235528"/>
            <a:ext cx="10530992" cy="8688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1B14AC"/>
                </a:solidFill>
              </a:rPr>
              <a:t>Предприятия машиностроительного комплекса </a:t>
            </a:r>
            <a:r>
              <a:rPr lang="ru-RU" sz="2800" dirty="0" smtClean="0">
                <a:solidFill>
                  <a:srgbClr val="1B14AC"/>
                </a:solidFill>
              </a:rPr>
              <a:t/>
            </a:r>
            <a:br>
              <a:rPr lang="ru-RU" sz="2800" dirty="0" smtClean="0">
                <a:solidFill>
                  <a:srgbClr val="1B14AC"/>
                </a:solidFill>
              </a:rPr>
            </a:br>
            <a:r>
              <a:rPr lang="ru-RU" sz="2800" dirty="0" smtClean="0">
                <a:solidFill>
                  <a:srgbClr val="1B14AC"/>
                </a:solidFill>
              </a:rPr>
              <a:t>потенциально готовые к проведению НБТ</a:t>
            </a:r>
            <a:endParaRPr lang="ru-RU" sz="2800" dirty="0">
              <a:solidFill>
                <a:srgbClr val="1B14AC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801666"/>
            <a:ext cx="10530992" cy="5890079"/>
          </a:xfrm>
        </p:spPr>
        <p:txBody>
          <a:bodyPr>
            <a:normAutofit fontScale="70000" lnSpcReduction="20000"/>
          </a:bodyPr>
          <a:lstStyle/>
          <a:p>
            <a:endParaRPr lang="ru-RU" sz="4000" dirty="0">
              <a:solidFill>
                <a:schemeClr val="tx1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tx1"/>
                </a:solidFill>
              </a:rPr>
              <a:t>АО НПП «МЕТРОМЕД»</a:t>
            </a:r>
            <a:endParaRPr lang="ru-RU" sz="4000" b="1" dirty="0">
              <a:solidFill>
                <a:schemeClr val="tx1"/>
              </a:solidFill>
            </a:endParaRPr>
          </a:p>
          <a:p>
            <a:pPr algn="just"/>
            <a:r>
              <a:rPr lang="ru-RU" sz="4000" b="1" dirty="0">
                <a:solidFill>
                  <a:schemeClr val="tx1"/>
                </a:solidFill>
              </a:rPr>
              <a:t>АО «Омский завод гражданской авиации</a:t>
            </a:r>
            <a:r>
              <a:rPr lang="ru-RU" sz="4000" b="1" dirty="0" smtClean="0">
                <a:solidFill>
                  <a:schemeClr val="tx1"/>
                </a:solidFill>
              </a:rPr>
              <a:t>»</a:t>
            </a:r>
            <a:endParaRPr lang="ru-RU" sz="4000" b="1" dirty="0">
              <a:solidFill>
                <a:schemeClr val="tx1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tx1"/>
                </a:solidFill>
              </a:rPr>
              <a:t>АО «ПО </a:t>
            </a:r>
            <a:r>
              <a:rPr lang="ru-RU" sz="4000" b="1" dirty="0">
                <a:solidFill>
                  <a:schemeClr val="tx1"/>
                </a:solidFill>
              </a:rPr>
              <a:t>«Радиозавод имени А.С. Попова</a:t>
            </a:r>
            <a:r>
              <a:rPr lang="ru-RU" sz="4000" b="1" dirty="0" smtClean="0">
                <a:solidFill>
                  <a:schemeClr val="tx1"/>
                </a:solidFill>
              </a:rPr>
              <a:t>»(</a:t>
            </a:r>
            <a:r>
              <a:rPr lang="ru-RU" sz="4000" b="1" dirty="0" err="1" smtClean="0">
                <a:solidFill>
                  <a:schemeClr val="tx1"/>
                </a:solidFill>
              </a:rPr>
              <a:t>Релеро</a:t>
            </a:r>
            <a:r>
              <a:rPr lang="ru-RU" sz="4000" b="1" dirty="0" smtClean="0">
                <a:solidFill>
                  <a:schemeClr val="tx1"/>
                </a:solidFill>
              </a:rPr>
              <a:t>)</a:t>
            </a:r>
            <a:endParaRPr lang="ru-RU" sz="4000" b="1" dirty="0">
              <a:solidFill>
                <a:schemeClr val="tx1"/>
              </a:solidFill>
            </a:endParaRPr>
          </a:p>
          <a:p>
            <a:pPr algn="just"/>
            <a:r>
              <a:rPr lang="ru-RU" sz="4000" b="1" dirty="0">
                <a:solidFill>
                  <a:schemeClr val="tx1"/>
                </a:solidFill>
              </a:rPr>
              <a:t>ФГУП «ФНПЦ  «</a:t>
            </a:r>
            <a:r>
              <a:rPr lang="ru-RU" sz="4000" b="1" dirty="0" smtClean="0">
                <a:solidFill>
                  <a:schemeClr val="tx1"/>
                </a:solidFill>
              </a:rPr>
              <a:t>Прогресс»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ЗАО «</a:t>
            </a:r>
            <a:r>
              <a:rPr lang="ru-RU" sz="4000" b="1" dirty="0" err="1" smtClean="0">
                <a:solidFill>
                  <a:schemeClr val="tx1"/>
                </a:solidFill>
              </a:rPr>
              <a:t>Электроточприбор</a:t>
            </a:r>
            <a:r>
              <a:rPr lang="ru-RU" sz="4000" b="1" dirty="0" smtClean="0">
                <a:solidFill>
                  <a:schemeClr val="tx1"/>
                </a:solidFill>
              </a:rPr>
              <a:t>»</a:t>
            </a:r>
            <a:endParaRPr lang="ru-RU" sz="4000" b="1" dirty="0">
              <a:solidFill>
                <a:schemeClr val="tx1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tx1"/>
                </a:solidFill>
              </a:rPr>
              <a:t>ФГУП «Омский экспериментальный завод»</a:t>
            </a:r>
            <a:endParaRPr lang="ru-RU" sz="4000" b="1" dirty="0">
              <a:solidFill>
                <a:schemeClr val="tx1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tx1"/>
                </a:solidFill>
              </a:rPr>
              <a:t>ЗАО «Омский </a:t>
            </a:r>
            <a:r>
              <a:rPr lang="ru-RU" sz="4000" b="1" dirty="0">
                <a:solidFill>
                  <a:schemeClr val="tx1"/>
                </a:solidFill>
              </a:rPr>
              <a:t>завод инновационных </a:t>
            </a:r>
            <a:r>
              <a:rPr lang="ru-RU" sz="4000" b="1" dirty="0" smtClean="0">
                <a:solidFill>
                  <a:schemeClr val="tx1"/>
                </a:solidFill>
              </a:rPr>
              <a:t>технологий»</a:t>
            </a:r>
          </a:p>
          <a:p>
            <a:pPr algn="just"/>
            <a:r>
              <a:rPr lang="ru-RU" sz="4000" b="1" dirty="0" smtClean="0">
                <a:solidFill>
                  <a:schemeClr val="tx1"/>
                </a:solidFill>
              </a:rPr>
              <a:t>АО «Омский электромеханический завод»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АО ЗМК «МОСТ»</a:t>
            </a:r>
          </a:p>
          <a:p>
            <a:r>
              <a:rPr lang="ru-RU" sz="4000" b="1" dirty="0" err="1" smtClean="0">
                <a:solidFill>
                  <a:schemeClr val="tx1"/>
                </a:solidFill>
              </a:rPr>
              <a:t>СибВПКнефтегаз</a:t>
            </a:r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АО «</a:t>
            </a:r>
            <a:r>
              <a:rPr lang="ru-RU" sz="4000" b="1" dirty="0" err="1" smtClean="0">
                <a:solidFill>
                  <a:schemeClr val="tx1"/>
                </a:solidFill>
              </a:rPr>
              <a:t>Поликон</a:t>
            </a:r>
            <a:r>
              <a:rPr lang="ru-RU" sz="4000" b="1" dirty="0" smtClean="0">
                <a:solidFill>
                  <a:schemeClr val="tx1"/>
                </a:solidFill>
              </a:rPr>
              <a:t>»</a:t>
            </a:r>
            <a:endParaRPr lang="ru-RU" sz="2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36" y="104775"/>
            <a:ext cx="1176338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5749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1616</TotalTime>
  <Words>755</Words>
  <Application>Microsoft Office PowerPoint</Application>
  <PresentationFormat>Широкоэкранный</PresentationFormat>
  <Paragraphs>131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Segoe UI Semibold</vt:lpstr>
      <vt:lpstr>Times New Roman</vt:lpstr>
      <vt:lpstr>Trebuchet MS</vt:lpstr>
      <vt:lpstr>Wingdings 3</vt:lpstr>
      <vt:lpstr>Грань</vt:lpstr>
      <vt:lpstr>Всероссийская акция «Неделя без турникетов»  как площадка для развития промышленного туризма</vt:lpstr>
      <vt:lpstr>Всероссийская акция «Неделя без турникетов»  как площадка для развития промышленного туризма</vt:lpstr>
      <vt:lpstr>Всероссийская акция «Неделя без турникетов» апрель, октябрь </vt:lpstr>
      <vt:lpstr>Участники и итоги Недели без турникетов октябрь 2021</vt:lpstr>
      <vt:lpstr>Участники и итоги Недели без турникетов октябрь 2021 </vt:lpstr>
      <vt:lpstr>Участники  Недели без турникетов  апрель 2022 </vt:lpstr>
      <vt:lpstr>При участии и поддержке</vt:lpstr>
      <vt:lpstr>Профессиональное разнообразие</vt:lpstr>
      <vt:lpstr>Предприятия машиностроительного комплекса  потенциально готовые к проведению НБТ</vt:lpstr>
      <vt:lpstr>Итоги Недели без турникетов октябрь 2021</vt:lpstr>
      <vt:lpstr>Всероссийская акция «Неделя без турникетов» </vt:lpstr>
      <vt:lpstr>Всероссийская акция «Неделя без турникетов» </vt:lpstr>
      <vt:lpstr>Будущее за молодыми</vt:lpstr>
      <vt:lpstr>Неделя без турникетов </vt:lpstr>
      <vt:lpstr>Неделя без турникетов: ВЫВОДЫ</vt:lpstr>
      <vt:lpstr>Объединяем тех, кто создает будущее!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вопросах кадрового обеспечения предприятий машиностроительного комплекса Омской области.</dc:title>
  <dc:creator>Ридель Елена Владимировна</dc:creator>
  <cp:lastModifiedBy>GAZETA</cp:lastModifiedBy>
  <cp:revision>176</cp:revision>
  <cp:lastPrinted>2021-02-26T07:45:57Z</cp:lastPrinted>
  <dcterms:created xsi:type="dcterms:W3CDTF">2021-02-25T08:40:41Z</dcterms:created>
  <dcterms:modified xsi:type="dcterms:W3CDTF">2022-04-25T06:32:55Z</dcterms:modified>
</cp:coreProperties>
</file>